
<file path=[Content_Types].xml><?xml version="1.0" encoding="utf-8"?>
<Types xmlns="http://schemas.openxmlformats.org/package/2006/content-types">
  <Override PartName="/ppt/slides/slide18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9.xml" ContentType="application/vnd.openxmlformats-officedocument.presentationml.slide+xml"/>
  <Override PartName="/ppt/slides/slide14.xml" ContentType="application/vnd.openxmlformats-officedocument.presentationml.slide+xml"/>
  <Override PartName="/ppt/slideLayouts/slideLayout9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s/slide5.xml" ContentType="application/vnd.openxmlformats-officedocument.presentationml.slide+xml"/>
  <Override PartName="/ppt/notesSlides/notesSlide9.xml" ContentType="application/vnd.openxmlformats-officedocument.presentationml.notesSlide+xml"/>
  <Default Extension="rels" ContentType="application/vnd.openxmlformats-package.relationships+xml"/>
  <Default Extension="jpeg" ContentType="image/jpeg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Layouts/slideLayout5.xml" ContentType="application/vnd.openxmlformats-officedocument.presentationml.slideLayout+xml"/>
  <Override PartName="/ppt/notesSlides/notesSlide12.xml" ContentType="application/vnd.openxmlformats-officedocument.presentationml.notesSlide+xml"/>
  <Override PartName="/docProps/app.xml" ContentType="application/vnd.openxmlformats-officedocument.extended-properties+xml"/>
  <Override PartName="/ppt/theme/theme2.xml" ContentType="application/vnd.openxmlformats-officedocument.theme+xml"/>
  <Override PartName="/ppt/slideLayouts/slideLayout1.xml" ContentType="application/vnd.openxmlformats-officedocument.presentationml.slideLayout+xml"/>
  <Default Extension="xml" ContentType="application/xml"/>
  <Override PartName="/ppt/slides/slide19.xml" ContentType="application/vnd.openxmlformats-officedocument.presentationml.slide+xml"/>
  <Override PartName="/ppt/notesSlides/notesSlide5.xml" ContentType="application/vnd.openxmlformats-officedocument.presentationml.notesSlide+xml"/>
  <Override PartName="/ppt/tableStyles.xml" ContentType="application/vnd.openxmlformats-officedocument.presentationml.tableStyles+xml"/>
  <Override PartName="/ppt/slides/slide15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6.xml" ContentType="application/vnd.openxmlformats-officedocument.presentationml.slide+xml"/>
  <Override PartName="/docProps/core.xml" ContentType="application/vnd.openxmlformats-package.core-properties+xml"/>
  <Override PartName="/ppt/slides/slide11.xml" ContentType="application/vnd.openxmlformats-officedocument.presentationml.slide+xml"/>
  <Override PartName="/ppt/slideLayouts/slideLayout6.xml" ContentType="application/vnd.openxmlformats-officedocument.presentationml.slideLayout+xml"/>
  <Override PartName="/ppt/notesSlides/notesSlide13.xml" ContentType="application/vnd.openxmlformats-officedocument.presentationml.notesSlide+xml"/>
  <Override PartName="/ppt/slides/slide2.xml" ContentType="application/vnd.openxmlformats-officedocument.presentationml.slide+xml"/>
  <Default Extension="png" ContentType="image/png"/>
  <Override PartName="/ppt/slideLayouts/slideLayout2.xml" ContentType="application/vnd.openxmlformats-officedocument.presentationml.slideLayout+xml"/>
  <Override PartName="/ppt/notesSlides/notesSlide6.xml" ContentType="application/vnd.openxmlformats-officedocument.presentationml.notesSlide+xml"/>
  <Default Extension="gif" ContentType="image/gif"/>
  <Override PartName="/ppt/slides/slide16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7.xml" ContentType="application/vnd.openxmlformats-officedocument.presentationml.slide+xml"/>
  <Override PartName="/ppt/presentation.xml" ContentType="application/vnd.openxmlformats-officedocument.presentationml.presentation.main+xml"/>
  <Override PartName="/ppt/slides/slide12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3.xml" ContentType="application/vnd.openxmlformats-officedocument.presentationml.slide+xml"/>
  <Override PartName="/ppt/slideLayouts/slideLayout3.xml" ContentType="application/vnd.openxmlformats-officedocument.presentationml.slideLayout+xml"/>
  <Default Extension="tiff" ContentType="image/tiff"/>
  <Override PartName="/ppt/slides/slide20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3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slides/slide13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4.xml" ContentType="application/vnd.openxmlformats-officedocument.presentationml.slide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slideLayouts/slideLayout4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s/slide21.xml" ContentType="application/vnd.openxmlformats-officedocument.presentationml.slide+xml"/>
  <Default Extension="bin" ContentType="application/vnd.openxmlformats-officedocument.presentationml.printerSettings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 autoCompressPictures="0">
  <p:sldMasterIdLst>
    <p:sldMasterId id="2147483648" r:id="rId1"/>
  </p:sldMasterIdLst>
  <p:notesMasterIdLst>
    <p:notesMasterId r:id="rId23"/>
  </p:notesMasterIdLst>
  <p:sldIdLst>
    <p:sldId id="256" r:id="rId2"/>
    <p:sldId id="272" r:id="rId3"/>
    <p:sldId id="257" r:id="rId4"/>
    <p:sldId id="258" r:id="rId5"/>
    <p:sldId id="259" r:id="rId6"/>
    <p:sldId id="273" r:id="rId7"/>
    <p:sldId id="260" r:id="rId8"/>
    <p:sldId id="261" r:id="rId9"/>
    <p:sldId id="262" r:id="rId10"/>
    <p:sldId id="263" r:id="rId11"/>
    <p:sldId id="274" r:id="rId12"/>
    <p:sldId id="265" r:id="rId13"/>
    <p:sldId id="276" r:id="rId14"/>
    <p:sldId id="267" r:id="rId15"/>
    <p:sldId id="268" r:id="rId16"/>
    <p:sldId id="275" r:id="rId17"/>
    <p:sldId id="269" r:id="rId18"/>
    <p:sldId id="266" r:id="rId19"/>
    <p:sldId id="277" r:id="rId20"/>
    <p:sldId id="270" r:id="rId21"/>
    <p:sldId id="271" r:id="rId2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normalViewPr showOutlineIcons="0">
    <p:restoredLeft sz="15620"/>
    <p:restoredTop sz="59252" autoAdjust="0"/>
  </p:normalViewPr>
  <p:slideViewPr>
    <p:cSldViewPr snapToObjects="1">
      <p:cViewPr varScale="1">
        <p:scale>
          <a:sx n="51" d="100"/>
          <a:sy n="51" d="100"/>
        </p:scale>
        <p:origin x="-1808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320"/>
    </p:cViewPr>
  </p:sorterViewPr>
  <p:notesViewPr>
    <p:cSldViewPr snapToObjects="1">
      <p:cViewPr varScale="1">
        <p:scale>
          <a:sx n="63" d="100"/>
          <a:sy n="63" d="100"/>
        </p:scale>
        <p:origin x="-1072" y="-112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notesMaster" Target="notesMasters/notesMaster1.xml"/><Relationship Id="rId24" Type="http://schemas.openxmlformats.org/officeDocument/2006/relationships/printerSettings" Target="printerSettings/printerSettings1.bin"/><Relationship Id="rId25" Type="http://schemas.openxmlformats.org/officeDocument/2006/relationships/presProps" Target="presProps.xml"/><Relationship Id="rId26" Type="http://schemas.openxmlformats.org/officeDocument/2006/relationships/viewProps" Target="viewProps.xml"/><Relationship Id="rId27" Type="http://schemas.openxmlformats.org/officeDocument/2006/relationships/theme" Target="theme/theme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B9B4BD6-86F7-444F-B480-67ACF2F59DB2}" type="datetimeFigureOut">
              <a:rPr lang="en-US" smtClean="0"/>
              <a:t>2/11/15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6CB3AE3-EF7B-724F-9B4E-2780DF3CE8B2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“Enlightenment thinkers believed that man emancipated by reason would rise to ever greater heights of achievement. The many manifestations of his humanity would be the </a:t>
            </a:r>
            <a:r>
              <a:rPr lang="en-US" b="1" dirty="0" smtClean="0"/>
              <a:t>engines of progress</a:t>
            </a:r>
            <a:r>
              <a:rPr lang="en-US" dirty="0" smtClean="0"/>
              <a:t>: language, community, science, commerce, moral sensibility and government.”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 smtClean="0"/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Charles Kenny, Hans </a:t>
            </a:r>
            <a:r>
              <a:rPr lang="en-US" dirty="0" err="1" smtClean="0"/>
              <a:t>Rosling</a:t>
            </a:r>
            <a:r>
              <a:rPr lang="en-US" dirty="0" smtClean="0"/>
              <a:t>, Steven </a:t>
            </a:r>
            <a:r>
              <a:rPr lang="en-US" dirty="0" smtClean="0"/>
              <a:t>Pinker</a:t>
            </a:r>
            <a:r>
              <a:rPr lang="en-US" baseline="0" dirty="0" smtClean="0"/>
              <a:t> – many authors observe march of progress continuing</a:t>
            </a:r>
            <a:endParaRPr lang="en-US" dirty="0" smtClean="0"/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 smtClean="0"/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But ‘end of growth</a:t>
            </a:r>
            <a:r>
              <a:rPr lang="en-US" dirty="0" smtClean="0"/>
              <a:t>’ narrative disagrees </a:t>
            </a:r>
            <a:r>
              <a:rPr lang="en-US" dirty="0" smtClean="0"/>
              <a:t>– economic limits</a:t>
            </a:r>
            <a:r>
              <a:rPr lang="en-US" baseline="0" dirty="0" smtClean="0"/>
              <a:t> – key element in current disillusionment with idea of progress? No more material needs; depletion of nature; dark side of science &amp; </a:t>
            </a:r>
            <a:r>
              <a:rPr lang="en-US" baseline="0" dirty="0" smtClean="0"/>
              <a:t>technology.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baseline="0" dirty="0" smtClean="0"/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smtClean="0"/>
              <a:t>And of course, crisis and its aftermath: the boom was unreal, the bust isn’t?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baseline="0" dirty="0" smtClean="0"/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F1F674-2D23-4748-A4BE-47E8EA6FFF91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Happiness </a:t>
            </a:r>
            <a:r>
              <a:rPr lang="en-US" b="1" dirty="0" smtClean="0"/>
              <a:t>is </a:t>
            </a:r>
            <a:r>
              <a:rPr lang="en-US" dirty="0" smtClean="0"/>
              <a:t>correlated with</a:t>
            </a:r>
            <a:r>
              <a:rPr lang="en-US" baseline="0" dirty="0" smtClean="0"/>
              <a:t> GDP growth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CB3AE3-EF7B-724F-9B4E-2780DF3CE8B2}" type="slidenum">
              <a:rPr lang="en-US" smtClean="0"/>
              <a:t>14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Change – “genuine saving”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CB3AE3-EF7B-724F-9B4E-2780DF3CE8B2}" type="slidenum">
              <a:rPr lang="en-US" smtClean="0"/>
              <a:t>18</a:t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CB3AE3-EF7B-724F-9B4E-2780DF3CE8B2}" type="slidenum">
              <a:rPr lang="en-US" smtClean="0"/>
              <a:t>19</a:t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Multi-dimensional</a:t>
            </a:r>
            <a:r>
              <a:rPr lang="en-US" baseline="0" dirty="0" smtClean="0"/>
              <a:t> dashboards </a:t>
            </a:r>
            <a:r>
              <a:rPr lang="en-US" baseline="0" dirty="0" err="1" smtClean="0"/>
              <a:t>vs</a:t>
            </a:r>
            <a:r>
              <a:rPr lang="en-US" baseline="0" dirty="0" smtClean="0"/>
              <a:t> single indicator for media/public debate?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CB3AE3-EF7B-724F-9B4E-2780DF3CE8B2}" type="slidenum">
              <a:rPr lang="en-US" smtClean="0"/>
              <a:t>20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GDP from </a:t>
            </a:r>
            <a:r>
              <a:rPr lang="en-US" dirty="0" err="1" smtClean="0"/>
              <a:t>Maddison’s</a:t>
            </a:r>
            <a:r>
              <a:rPr lang="en-US" dirty="0" smtClean="0"/>
              <a:t> figures – tells the broad story of economic history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CB3AE3-EF7B-724F-9B4E-2780DF3CE8B2}" type="slidenum">
              <a:rPr lang="en-US" smtClean="0"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The questions</a:t>
            </a:r>
            <a:r>
              <a:rPr lang="en-US" baseline="0" dirty="0" smtClean="0"/>
              <a:t> posed have changed over the centuries</a:t>
            </a:r>
          </a:p>
          <a:p>
            <a:r>
              <a:rPr lang="en-US" dirty="0" smtClean="0"/>
              <a:t>“The economy” a 20</a:t>
            </a:r>
            <a:r>
              <a:rPr lang="en-US" baseline="30000" dirty="0" smtClean="0"/>
              <a:t>th</a:t>
            </a:r>
            <a:r>
              <a:rPr lang="en-US" dirty="0" smtClean="0"/>
              <a:t> century concept – 1920s and 30s; demands of war</a:t>
            </a:r>
          </a:p>
          <a:p>
            <a:r>
              <a:rPr lang="en-US" dirty="0" smtClean="0"/>
              <a:t>Post-war development of standards</a:t>
            </a:r>
          </a:p>
          <a:p>
            <a:endParaRPr lang="en-US" dirty="0" smtClean="0"/>
          </a:p>
          <a:p>
            <a:r>
              <a:rPr lang="en-US" dirty="0" smtClean="0"/>
              <a:t>Many practical difficulties:</a:t>
            </a:r>
          </a:p>
          <a:p>
            <a:pPr>
              <a:buFont typeface="Arial"/>
              <a:buChar char="•"/>
            </a:pPr>
            <a:r>
              <a:rPr lang="en-US" dirty="0" smtClean="0"/>
              <a:t>Data collection</a:t>
            </a:r>
          </a:p>
          <a:p>
            <a:pPr>
              <a:buFont typeface="Arial"/>
              <a:buChar char="•"/>
            </a:pPr>
            <a:r>
              <a:rPr lang="en-US" dirty="0" smtClean="0"/>
              <a:t>Seasonality</a:t>
            </a:r>
          </a:p>
          <a:p>
            <a:pPr>
              <a:buFont typeface="Arial"/>
              <a:buChar char="•"/>
            </a:pPr>
            <a:r>
              <a:rPr lang="en-US" dirty="0" smtClean="0"/>
              <a:t>Nominal and real – inflation adjustment</a:t>
            </a:r>
          </a:p>
          <a:p>
            <a:pPr>
              <a:buFont typeface="Arial"/>
              <a:buChar char="•"/>
            </a:pPr>
            <a:r>
              <a:rPr lang="en-US" dirty="0" smtClean="0"/>
              <a:t>Quality adjustment – hedonic price indices</a:t>
            </a:r>
          </a:p>
          <a:p>
            <a:pPr>
              <a:buFont typeface="Arial"/>
              <a:buChar char="•"/>
            </a:pPr>
            <a:r>
              <a:rPr lang="en-US" dirty="0" smtClean="0"/>
              <a:t>Exchange rates &amp; purchasing power parity</a:t>
            </a:r>
          </a:p>
          <a:p>
            <a:pPr>
              <a:buFont typeface="Arial"/>
              <a:buChar char="•"/>
            </a:pPr>
            <a:r>
              <a:rPr lang="en-US" dirty="0" smtClean="0"/>
              <a:t>Base year effects</a:t>
            </a:r>
          </a:p>
          <a:p>
            <a:pPr>
              <a:buFont typeface="Arial"/>
              <a:buChar char="•"/>
            </a:pPr>
            <a:r>
              <a:rPr lang="en-US" dirty="0" smtClean="0"/>
              <a:t>Methodology for key sectors  - finance, government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CB3AE3-EF7B-724F-9B4E-2780DF3CE8B2}" type="slidenum">
              <a:rPr lang="en-US" smtClean="0"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Production boundary – what’s in</a:t>
            </a:r>
            <a:r>
              <a:rPr lang="en-US" baseline="0" dirty="0" smtClean="0"/>
              <a:t> a</a:t>
            </a:r>
            <a:r>
              <a:rPr lang="en-US" dirty="0" smtClean="0"/>
              <a:t>nd what’s out?</a:t>
            </a:r>
          </a:p>
          <a:p>
            <a:endParaRPr lang="en-US" dirty="0" smtClean="0"/>
          </a:p>
          <a:p>
            <a:r>
              <a:rPr lang="en-US" dirty="0" smtClean="0"/>
              <a:t>Economic activity</a:t>
            </a:r>
            <a:r>
              <a:rPr lang="en-US" baseline="0" dirty="0" smtClean="0"/>
              <a:t> at market prices – no market in the public sector</a:t>
            </a:r>
          </a:p>
          <a:p>
            <a:endParaRPr lang="en-US" baseline="0" dirty="0" smtClean="0"/>
          </a:p>
          <a:p>
            <a:r>
              <a:rPr lang="en-US" baseline="0" dirty="0" smtClean="0"/>
              <a:t>Original estimates: output = sum of inputs; productivity growth defined away</a:t>
            </a:r>
          </a:p>
          <a:p>
            <a:r>
              <a:rPr lang="en-US" baseline="0" dirty="0" smtClean="0"/>
              <a:t>Newer approach: try to add up outputs, use market prices to value them</a:t>
            </a:r>
          </a:p>
          <a:p>
            <a:endParaRPr lang="en-US" baseline="0" dirty="0" smtClean="0"/>
          </a:p>
          <a:p>
            <a:r>
              <a:rPr lang="en-US" baseline="0" dirty="0" smtClean="0"/>
              <a:t>Figures driven by nominal expenditure – if cut, looks like either more efficiency or lower quality, impossible to tell</a:t>
            </a:r>
          </a:p>
          <a:p>
            <a:endParaRPr lang="en-US" baseline="0" dirty="0" smtClean="0"/>
          </a:p>
          <a:p>
            <a:r>
              <a:rPr lang="en-US" baseline="0" dirty="0" smtClean="0"/>
              <a:t>Ambiguities about concept of productivity in services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CB3AE3-EF7B-724F-9B4E-2780DF3CE8B2}" type="slidenum">
              <a:rPr lang="en-US" smtClean="0"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Outside the production boundary – housekeeper paradox</a:t>
            </a:r>
          </a:p>
          <a:p>
            <a:endParaRPr lang="en-US" dirty="0" smtClean="0"/>
          </a:p>
          <a:p>
            <a:r>
              <a:rPr lang="en-US" dirty="0" smtClean="0"/>
              <a:t>Is it valuable or not?</a:t>
            </a:r>
          </a:p>
          <a:p>
            <a:endParaRPr lang="en-US" dirty="0" smtClean="0"/>
          </a:p>
          <a:p>
            <a:r>
              <a:rPr lang="en-US" dirty="0" smtClean="0"/>
              <a:t>Important areas of policy</a:t>
            </a:r>
          </a:p>
          <a:p>
            <a:endParaRPr lang="en-US" dirty="0" smtClean="0"/>
          </a:p>
          <a:p>
            <a:r>
              <a:rPr lang="en-US" dirty="0" smtClean="0"/>
              <a:t>Other voluntary activities now – large chunk of economy? (</a:t>
            </a:r>
            <a:r>
              <a:rPr lang="en-US" dirty="0" err="1" smtClean="0"/>
              <a:t>Wikipedia</a:t>
            </a:r>
            <a:r>
              <a:rPr lang="en-US" dirty="0" smtClean="0"/>
              <a:t>, blogs, Linux,</a:t>
            </a:r>
            <a:r>
              <a:rPr lang="en-US" baseline="0" dirty="0" smtClean="0"/>
              <a:t> “free” goods) – measurement problems </a:t>
            </a:r>
          </a:p>
          <a:p>
            <a:endParaRPr lang="en-US" baseline="0" dirty="0" smtClean="0"/>
          </a:p>
          <a:p>
            <a:r>
              <a:rPr lang="en-US" baseline="0" dirty="0" smtClean="0"/>
              <a:t>But also the gap between measured market activity and society’s welfare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CB3AE3-EF7B-724F-9B4E-2780DF3CE8B2}" type="slidenum">
              <a:rPr lang="en-US" smtClean="0"/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Another example of the gap – in the</a:t>
            </a:r>
            <a:r>
              <a:rPr lang="en-US" baseline="0" dirty="0" smtClean="0"/>
              <a:t> other direction</a:t>
            </a:r>
          </a:p>
          <a:p>
            <a:endParaRPr lang="en-US" baseline="0" dirty="0" smtClean="0"/>
          </a:p>
          <a:p>
            <a:r>
              <a:rPr lang="en-US" baseline="0" dirty="0" smtClean="0"/>
              <a:t>Biggest contribution to growth – measures risk taking</a:t>
            </a:r>
          </a:p>
          <a:p>
            <a:endParaRPr lang="en-US" baseline="0" dirty="0" smtClean="0"/>
          </a:p>
          <a:p>
            <a:r>
              <a:rPr lang="en-US" baseline="0" dirty="0" smtClean="0"/>
              <a:t>Look at stock of outstanding loans that go to business or even housing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F1F674-2D23-4748-A4BE-47E8EA6FFF91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CB3AE3-EF7B-724F-9B4E-2780DF3CE8B2}" type="slidenum">
              <a:rPr lang="en-US" smtClean="0"/>
              <a:t>10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Our exciting new tech not electricity or railways but digital, and we’re starting to get an idea of how radical its effects will be.</a:t>
            </a:r>
          </a:p>
          <a:p>
            <a:endParaRPr lang="en-US" dirty="0" smtClean="0"/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But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we can still say some things about it. One of the striking features Is that </a:t>
            </a:r>
            <a:r>
              <a:rPr lang="en-US" dirty="0" smtClean="0"/>
              <a:t>the value being created these days in the economy i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intangibl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endParaRPr lang="en-US" dirty="0" smtClean="0"/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Chart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from ONS shows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material used, literally the mass, of UK economy has been declining</a:t>
            </a:r>
            <a:r>
              <a:rPr lang="en-US" dirty="0" smtClean="0"/>
              <a:t>. But GDP has grown far more.</a:t>
            </a:r>
            <a:endParaRPr lang="en-US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GDP doesn’t even capture a lot of the new sources of value. </a:t>
            </a:r>
          </a:p>
          <a:p>
            <a:r>
              <a:rPr lang="en-US" dirty="0" smtClean="0"/>
              <a:t>It doesn’t measure variety at all – ‘more of the same’. 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It’s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not good at measuring innovation – never has been – because they transform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dirty="0" smtClean="0"/>
              <a:t> lives. When Nathan Mayer Rothschild developed the tooth abscess that killed him in [year], he’d have paid a lot for an anti-biotic that would now cost a few pounds. 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It doesn’t measure the value we get as users of all the free activities online – </a:t>
            </a:r>
            <a:r>
              <a:rPr lang="en-US" dirty="0" smtClean="0"/>
              <a:t>blogs, </a:t>
            </a:r>
            <a:r>
              <a:rPr lang="en-US" dirty="0" err="1" smtClean="0"/>
              <a:t>Skype</a:t>
            </a:r>
            <a:r>
              <a:rPr lang="en-US" dirty="0" smtClean="0"/>
              <a:t>, access to info, social networking – nor the </a:t>
            </a:r>
            <a:r>
              <a:rPr lang="en-US" dirty="0" err="1" smtClean="0"/>
              <a:t>listicles</a:t>
            </a:r>
            <a:r>
              <a:rPr lang="en-US" dirty="0" smtClean="0"/>
              <a:t> and trolling either</a:t>
            </a:r>
            <a:endParaRPr lang="en-US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dirty="0" smtClean="0"/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it’s a ‘more of the same’ and ‘product’ concept – prostitution but not housewives and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carers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rebuilding but not the destruction of assets</a:t>
            </a:r>
          </a:p>
          <a:p>
            <a:endParaRPr lang="en-US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And it doesn’t measure the ‘free’ (zero price) activity online, certainly not the value users get out of it</a:t>
            </a:r>
          </a:p>
          <a:p>
            <a:endParaRPr lang="en-US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How should we think about intangible value – which evaporates overnight – and what </a:t>
            </a:r>
            <a:r>
              <a:rPr lang="en-US" dirty="0" smtClean="0"/>
              <a:t>should we be doing to create more of it?</a:t>
            </a:r>
            <a:endParaRPr lang="en-US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D90A4D-0596-5B41-B44B-4D0B4B5D3246}" type="slidenum">
              <a:rPr lang="en-US" smtClean="0"/>
              <a:pPr/>
              <a:t>11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Definition: can the current standard of living be reproduced by future generations?</a:t>
            </a:r>
          </a:p>
          <a:p>
            <a:endParaRPr lang="en-US" dirty="0" smtClean="0"/>
          </a:p>
          <a:p>
            <a:r>
              <a:rPr lang="en-US" dirty="0" smtClean="0"/>
              <a:t>Types of capital </a:t>
            </a:r>
          </a:p>
          <a:p>
            <a:endParaRPr lang="en-US" dirty="0" smtClean="0"/>
          </a:p>
          <a:p>
            <a:r>
              <a:rPr lang="en-US" dirty="0" smtClean="0"/>
              <a:t>National balance sheets</a:t>
            </a:r>
          </a:p>
          <a:p>
            <a:endParaRPr lang="en-US" dirty="0" smtClean="0"/>
          </a:p>
          <a:p>
            <a:r>
              <a:rPr lang="en-US" dirty="0" smtClean="0"/>
              <a:t>Measuring wealth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CB3AE3-EF7B-724F-9B4E-2780DF3CE8B2}" type="slidenum">
              <a:rPr lang="en-US" smtClean="0"/>
              <a:t>12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ADE9B5-1F27-3046-8EAF-CD8ED68F919F}" type="datetimeFigureOut">
              <a:rPr lang="en-US" smtClean="0"/>
              <a:t>2/11/15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767FAD-093F-3C4B-992E-66B176AC115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ADE9B5-1F27-3046-8EAF-CD8ED68F919F}" type="datetimeFigureOut">
              <a:rPr lang="en-US" smtClean="0"/>
              <a:t>2/11/15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767FAD-093F-3C4B-992E-66B176AC115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ADE9B5-1F27-3046-8EAF-CD8ED68F919F}" type="datetimeFigureOut">
              <a:rPr lang="en-US" smtClean="0"/>
              <a:t>2/11/15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767FAD-093F-3C4B-992E-66B176AC115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ADE9B5-1F27-3046-8EAF-CD8ED68F919F}" type="datetimeFigureOut">
              <a:rPr lang="en-US" smtClean="0"/>
              <a:t>2/11/15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767FAD-093F-3C4B-992E-66B176AC115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ADE9B5-1F27-3046-8EAF-CD8ED68F919F}" type="datetimeFigureOut">
              <a:rPr lang="en-US" smtClean="0"/>
              <a:t>2/11/15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767FAD-093F-3C4B-992E-66B176AC115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ADE9B5-1F27-3046-8EAF-CD8ED68F919F}" type="datetimeFigureOut">
              <a:rPr lang="en-US" smtClean="0"/>
              <a:t>2/11/15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767FAD-093F-3C4B-992E-66B176AC115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ADE9B5-1F27-3046-8EAF-CD8ED68F919F}" type="datetimeFigureOut">
              <a:rPr lang="en-US" smtClean="0"/>
              <a:t>2/11/15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767FAD-093F-3C4B-992E-66B176AC115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ADE9B5-1F27-3046-8EAF-CD8ED68F919F}" type="datetimeFigureOut">
              <a:rPr lang="en-US" smtClean="0"/>
              <a:t>2/11/15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767FAD-093F-3C4B-992E-66B176AC115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ADE9B5-1F27-3046-8EAF-CD8ED68F919F}" type="datetimeFigureOut">
              <a:rPr lang="en-US" smtClean="0"/>
              <a:t>2/11/15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767FAD-093F-3C4B-992E-66B176AC115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ADE9B5-1F27-3046-8EAF-CD8ED68F919F}" type="datetimeFigureOut">
              <a:rPr lang="en-US" smtClean="0"/>
              <a:t>2/11/15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767FAD-093F-3C4B-992E-66B176AC115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ADE9B5-1F27-3046-8EAF-CD8ED68F919F}" type="datetimeFigureOut">
              <a:rPr lang="en-US" smtClean="0"/>
              <a:t>2/11/15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767FAD-093F-3C4B-992E-66B176AC115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ADE9B5-1F27-3046-8EAF-CD8ED68F919F}" type="datetimeFigureOut">
              <a:rPr lang="en-US" smtClean="0"/>
              <a:t>2/11/15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767FAD-093F-3C4B-992E-66B176AC1150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4" Type="http://schemas.openxmlformats.org/officeDocument/2006/relationships/image" Target="../media/image8.jpeg"/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9.tiff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0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1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tiff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tiff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4.tiff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5.tiff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6.tif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7.gif"/><Relationship Id="rId3" Type="http://schemas.openxmlformats.org/officeDocument/2006/relationships/image" Target="../media/image18.gif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.tiff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3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4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5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6.jpe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en-US" sz="3600" dirty="0" smtClean="0">
                <a:solidFill>
                  <a:srgbClr val="660066"/>
                </a:solidFill>
              </a:rPr>
              <a:t>Why </a:t>
            </a:r>
            <a:r>
              <a:rPr lang="en-US" sz="3600" dirty="0">
                <a:solidFill>
                  <a:srgbClr val="660066"/>
                </a:solidFill>
              </a:rPr>
              <a:t>We Need a Different Approach to Measuring Socio-Economic Progress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Diane Coyle</a:t>
            </a:r>
          </a:p>
          <a:p>
            <a:r>
              <a:rPr lang="en-US" dirty="0" smtClean="0"/>
              <a:t>University of Manchester</a:t>
            </a:r>
          </a:p>
          <a:p>
            <a:endParaRPr lang="en-US" dirty="0" smtClean="0"/>
          </a:p>
          <a:p>
            <a:r>
              <a:rPr lang="en-US" sz="2000" dirty="0" smtClean="0"/>
              <a:t>17 February 2015</a:t>
            </a:r>
            <a:endParaRPr lang="en-US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welfare wedge</a:t>
            </a:r>
            <a:endParaRPr lang="en-US" dirty="0"/>
          </a:p>
        </p:txBody>
      </p:sp>
      <p:pic>
        <p:nvPicPr>
          <p:cNvPr id="3" name="Picture 2" descr="Skype_Log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31878" y="4198938"/>
            <a:ext cx="5254922" cy="2320924"/>
          </a:xfrm>
          <a:prstGeom prst="rect">
            <a:avLst/>
          </a:prstGeom>
        </p:spPr>
      </p:pic>
      <p:pic>
        <p:nvPicPr>
          <p:cNvPr id="4" name="Picture 3" descr="images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8600" y="1417638"/>
            <a:ext cx="4966607" cy="27813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materialaccounts.tif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71600" y="1417638"/>
            <a:ext cx="6858000" cy="5155163"/>
          </a:xfrm>
          <a:prstGeom prst="rect">
            <a:avLst/>
          </a:prstGeo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intangibles wedge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Sustainability</a:t>
            </a:r>
            <a:endParaRPr lang="en-US" dirty="0"/>
          </a:p>
        </p:txBody>
      </p:sp>
      <p:pic>
        <p:nvPicPr>
          <p:cNvPr id="7" name="Content Placeholder 6" descr="_65253310_zmiv221o.jpg"/>
          <p:cNvPicPr>
            <a:picLocks noGrp="1" noChangeAspect="1"/>
          </p:cNvPicPr>
          <p:nvPr>
            <p:ph idx="1"/>
          </p:nvPr>
        </p:nvPicPr>
        <p:blipFill>
          <a:blip r:embed="rId3"/>
          <a:srcRect l="-1140" r="-1140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660066"/>
                </a:solidFill>
              </a:rPr>
              <a:t>Solutions?</a:t>
            </a:r>
            <a:endParaRPr lang="en-US" dirty="0">
              <a:solidFill>
                <a:srgbClr val="660066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Alternatives to GDP: ‘happiness’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71600" y="1417638"/>
            <a:ext cx="6477000" cy="469347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Social Progress Indicator - Ireland</a:t>
            </a:r>
            <a:endParaRPr lang="en-US" dirty="0"/>
          </a:p>
        </p:txBody>
      </p:sp>
      <p:pic>
        <p:nvPicPr>
          <p:cNvPr id="4" name="Content Placeholder 3" descr="SPI.tiff"/>
          <p:cNvPicPr>
            <a:picLocks noGrp="1" noChangeAspect="1"/>
          </p:cNvPicPr>
          <p:nvPr>
            <p:ph idx="1"/>
          </p:nvPr>
        </p:nvPicPr>
        <p:blipFill>
          <a:blip r:embed="rId2"/>
          <a:srcRect l="-20032" r="-20032"/>
          <a:stretch>
            <a:fillRect/>
          </a:stretch>
        </p:blipFill>
        <p:spPr>
          <a:xfrm>
            <a:off x="457200" y="1600200"/>
            <a:ext cx="9006085" cy="4953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Social Progress Indicator - UK</a:t>
            </a:r>
            <a:endParaRPr lang="en-US" dirty="0"/>
          </a:p>
        </p:txBody>
      </p:sp>
      <p:pic>
        <p:nvPicPr>
          <p:cNvPr id="4" name="Content Placeholder 3" descr="UK.tiff"/>
          <p:cNvPicPr>
            <a:picLocks noGrp="1" noChangeAspect="1"/>
          </p:cNvPicPr>
          <p:nvPr>
            <p:ph idx="1"/>
          </p:nvPr>
        </p:nvPicPr>
        <p:blipFill>
          <a:blip r:embed="rId2"/>
          <a:srcRect l="-20528" r="-20528"/>
          <a:stretch>
            <a:fillRect/>
          </a:stretch>
        </p:blipFill>
        <p:spPr>
          <a:xfrm>
            <a:off x="0" y="1417638"/>
            <a:ext cx="9199484" cy="5059362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Dashboards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OECD commentary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/>
        <p:txBody>
          <a:bodyPr>
            <a:normAutofit fontScale="55000" lnSpcReduction="20000"/>
          </a:bodyPr>
          <a:lstStyle/>
          <a:p>
            <a:r>
              <a:rPr lang="en-US" dirty="0" smtClean="0"/>
              <a:t>In Ireland,</a:t>
            </a:r>
            <a:r>
              <a:rPr lang="en-US" b="1" dirty="0" smtClean="0"/>
              <a:t> the average household net-adjusted disposable income per capita is 23 721 USD a year</a:t>
            </a:r>
            <a:r>
              <a:rPr lang="en-US" dirty="0" smtClean="0"/>
              <a:t>, less than the OECD average of 23 938 USD a year. But there is a considerable gap between the richest and poorest – the top 20% of the population earn more than five times as much as the bottom 20%</a:t>
            </a:r>
          </a:p>
          <a:p>
            <a:r>
              <a:rPr lang="en-US" dirty="0" smtClean="0"/>
              <a:t>In Ireland, </a:t>
            </a:r>
            <a:r>
              <a:rPr lang="en-US" b="1" dirty="0" smtClean="0"/>
              <a:t>73% of adults aged 25-64 have earned the equivalent of a high-school degree</a:t>
            </a:r>
            <a:r>
              <a:rPr lang="en-US" dirty="0" smtClean="0"/>
              <a:t>, close to the OECD average of 75%. In contrast to the overall OECD experience, more women have graduated high school than men, as 70% of men have successfully completed high-school compared with 76% of women. In terms of the quality of its education system, </a:t>
            </a:r>
            <a:r>
              <a:rPr lang="en-US" b="1" dirty="0" smtClean="0"/>
              <a:t>the average student scored 516 in reading literacy, </a:t>
            </a:r>
            <a:r>
              <a:rPr lang="en-US" b="1" dirty="0" err="1" smtClean="0"/>
              <a:t>maths</a:t>
            </a:r>
            <a:r>
              <a:rPr lang="en-US" b="1" dirty="0" smtClean="0"/>
              <a:t> and science in the OECD’s Programme for International Student Assessment (PISA)</a:t>
            </a:r>
            <a:r>
              <a:rPr lang="en-US" dirty="0" smtClean="0"/>
              <a:t>, above the OECD average of 497. On average in Ireland,</a:t>
            </a:r>
            <a:r>
              <a:rPr lang="en-US" b="1" dirty="0" smtClean="0"/>
              <a:t> girls outperformed boys by 3 points</a:t>
            </a:r>
            <a:r>
              <a:rPr lang="en-US" dirty="0" smtClean="0"/>
              <a:t>, less than the average OECD gap of 8 points.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 smtClean="0"/>
              <a:t>Some BLI components</a:t>
            </a:r>
            <a:endParaRPr lang="en-US" dirty="0"/>
          </a:p>
        </p:txBody>
      </p:sp>
      <p:pic>
        <p:nvPicPr>
          <p:cNvPr id="8" name="Content Placeholder 7" descr="BLI.tiff"/>
          <p:cNvPicPr>
            <a:picLocks noGrp="1" noChangeAspect="1"/>
          </p:cNvPicPr>
          <p:nvPr>
            <p:ph sz="quarter" idx="4"/>
          </p:nvPr>
        </p:nvPicPr>
        <p:blipFill>
          <a:blip r:embed="rId2"/>
          <a:srcRect l="-32106" r="-32106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Comprehensive wealth</a:t>
            </a:r>
            <a:endParaRPr lang="en-US" dirty="0"/>
          </a:p>
        </p:txBody>
      </p:sp>
      <p:pic>
        <p:nvPicPr>
          <p:cNvPr id="4" name="Content Placeholder 3" descr="wealth.tiff"/>
          <p:cNvPicPr>
            <a:picLocks noGrp="1" noChangeAspect="1"/>
          </p:cNvPicPr>
          <p:nvPr>
            <p:ph idx="1"/>
          </p:nvPr>
        </p:nvPicPr>
        <p:blipFill>
          <a:blip r:embed="rId3"/>
          <a:srcRect l="-25060" r="-25060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Comprehensive wealth comparisons</a:t>
            </a:r>
            <a:br>
              <a:rPr lang="en-US" dirty="0" smtClean="0"/>
            </a:br>
            <a:r>
              <a:rPr lang="en-US" sz="2000" dirty="0" smtClean="0"/>
              <a:t>2005 US$</a:t>
            </a:r>
            <a:endParaRPr lang="en-US" dirty="0"/>
          </a:p>
        </p:txBody>
      </p:sp>
      <p:pic>
        <p:nvPicPr>
          <p:cNvPr id="4" name="Content Placeholder 3" descr="Compw.tiff"/>
          <p:cNvPicPr>
            <a:picLocks noGrp="1" noChangeAspect="1"/>
          </p:cNvPicPr>
          <p:nvPr>
            <p:ph idx="1"/>
          </p:nvPr>
        </p:nvPicPr>
        <p:blipFill>
          <a:blip r:embed="rId3"/>
          <a:srcRect l="-3603" r="-3603"/>
          <a:stretch>
            <a:fillRect/>
          </a:stretch>
        </p:blipFill>
        <p:spPr/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660066"/>
                </a:solidFill>
              </a:rPr>
              <a:t>What are we trying to measure?</a:t>
            </a:r>
            <a:endParaRPr lang="en-US" dirty="0">
              <a:solidFill>
                <a:srgbClr val="660066"/>
              </a:solidFill>
            </a:endParaRPr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What should </a:t>
            </a:r>
            <a:r>
              <a:rPr lang="en-US" dirty="0" smtClean="0"/>
              <a:t>we measure, and why?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en-US" u="sng" dirty="0" smtClean="0">
                <a:solidFill>
                  <a:srgbClr val="FF0000"/>
                </a:solidFill>
              </a:rPr>
              <a:t>Three</a:t>
            </a:r>
            <a:r>
              <a:rPr lang="en-US" dirty="0" smtClean="0">
                <a:solidFill>
                  <a:srgbClr val="FF0000"/>
                </a:solidFill>
              </a:rPr>
              <a:t> different aims: </a:t>
            </a:r>
            <a:r>
              <a:rPr lang="en-US" u="sng" dirty="0" smtClean="0">
                <a:solidFill>
                  <a:srgbClr val="FF0000"/>
                </a:solidFill>
              </a:rPr>
              <a:t>three</a:t>
            </a:r>
            <a:r>
              <a:rPr lang="en-US" dirty="0" smtClean="0">
                <a:solidFill>
                  <a:srgbClr val="FF0000"/>
                </a:solidFill>
              </a:rPr>
              <a:t> kinds of measurement</a:t>
            </a:r>
          </a:p>
          <a:p>
            <a:endParaRPr lang="en-US" dirty="0" smtClean="0"/>
          </a:p>
          <a:p>
            <a:r>
              <a:rPr lang="en-US" dirty="0" smtClean="0"/>
              <a:t>Economic activity</a:t>
            </a:r>
          </a:p>
          <a:p>
            <a:pPr lvl="2">
              <a:buNone/>
            </a:pPr>
            <a:r>
              <a:rPr lang="en-US" dirty="0" smtClean="0"/>
              <a:t>GDP?</a:t>
            </a:r>
          </a:p>
          <a:p>
            <a:pPr lvl="2">
              <a:buNone/>
            </a:pPr>
            <a:endParaRPr lang="en-US" dirty="0" smtClean="0"/>
          </a:p>
          <a:p>
            <a:r>
              <a:rPr lang="en-US" dirty="0" smtClean="0"/>
              <a:t>Social welfare</a:t>
            </a:r>
          </a:p>
          <a:p>
            <a:pPr lvl="2">
              <a:buNone/>
            </a:pPr>
            <a:r>
              <a:rPr lang="en-US" dirty="0" smtClean="0"/>
              <a:t>Dashboards?</a:t>
            </a:r>
          </a:p>
          <a:p>
            <a:pPr lvl="2">
              <a:buNone/>
            </a:pPr>
            <a:endParaRPr lang="en-US" dirty="0" smtClean="0"/>
          </a:p>
          <a:p>
            <a:r>
              <a:rPr lang="en-US" dirty="0" smtClean="0"/>
              <a:t>Sustainability</a:t>
            </a:r>
            <a:endParaRPr lang="en-US" dirty="0" smtClean="0"/>
          </a:p>
          <a:p>
            <a:pPr lvl="2">
              <a:buNone/>
            </a:pPr>
            <a:r>
              <a:rPr lang="en-US" dirty="0" smtClean="0"/>
              <a:t>Assets – change in comprehensive wealth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j10183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838200"/>
            <a:ext cx="3405862" cy="5257800"/>
          </a:xfrm>
          <a:prstGeom prst="rect">
            <a:avLst/>
          </a:prstGeom>
        </p:spPr>
      </p:pic>
      <p:pic>
        <p:nvPicPr>
          <p:cNvPr id="3" name="Picture 2" descr="j9402.g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24400" y="838200"/>
            <a:ext cx="3476232" cy="5257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Progress?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!Br6v(CQ!2k~$(KGrHqYOKiIEvP!U!IcrBL1wm38D8Q~~_35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74888" y="1600200"/>
            <a:ext cx="4278312" cy="44269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GDP – the hockey stick of history</a:t>
            </a:r>
            <a:endParaRPr lang="en-US" dirty="0"/>
          </a:p>
        </p:txBody>
      </p:sp>
      <p:pic>
        <p:nvPicPr>
          <p:cNvPr id="3" name="Picture 2" descr="hockeystick.tif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" y="1941513"/>
            <a:ext cx="7048500" cy="44069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is ‘the economy’?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What can be taxed to pay for wars?</a:t>
            </a:r>
          </a:p>
          <a:p>
            <a:r>
              <a:rPr lang="en-US" dirty="0" smtClean="0"/>
              <a:t>What can be traded to increase national wealth?</a:t>
            </a:r>
          </a:p>
          <a:p>
            <a:r>
              <a:rPr lang="en-US" dirty="0" smtClean="0"/>
              <a:t>Agriculture; manufacturing</a:t>
            </a:r>
          </a:p>
          <a:p>
            <a:r>
              <a:rPr lang="en-US" dirty="0" smtClean="0"/>
              <a:t>How much spare capacity? GDP=C+I+G+(X-M)</a:t>
            </a:r>
            <a:endParaRPr lang="en-US" dirty="0"/>
          </a:p>
        </p:txBody>
      </p:sp>
      <p:pic>
        <p:nvPicPr>
          <p:cNvPr id="5" name="Content Placeholder 4" descr="Women_aluminum_shells_wwii.jpg"/>
          <p:cNvPicPr>
            <a:picLocks noGrp="1" noChangeAspect="1"/>
          </p:cNvPicPr>
          <p:nvPr>
            <p:ph sz="half" idx="2"/>
          </p:nvPr>
        </p:nvPicPr>
        <p:blipFill>
          <a:blip r:embed="rId3"/>
          <a:srcRect t="-18943" b="-18943"/>
          <a:stretch>
            <a:fillRect/>
          </a:stretch>
        </p:blipFill>
        <p:spPr>
          <a:xfrm>
            <a:off x="4648200" y="1066800"/>
            <a:ext cx="4038600" cy="452596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660066"/>
                </a:solidFill>
              </a:rPr>
              <a:t>Known problems with GDP</a:t>
            </a:r>
            <a:endParaRPr lang="en-US" dirty="0">
              <a:solidFill>
                <a:srgbClr val="660066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Government</a:t>
            </a:r>
            <a:endParaRPr lang="en-US" dirty="0"/>
          </a:p>
        </p:txBody>
      </p:sp>
      <p:pic>
        <p:nvPicPr>
          <p:cNvPr id="3" name="Picture 2" descr="Hospital-ward-006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6800" y="1905000"/>
            <a:ext cx="6876522" cy="412591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informal economy</a:t>
            </a:r>
            <a:endParaRPr lang="en-US" dirty="0"/>
          </a:p>
        </p:txBody>
      </p:sp>
      <p:pic>
        <p:nvPicPr>
          <p:cNvPr id="3" name="Picture 2" descr="housewife_2523707b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2800" y="1417638"/>
            <a:ext cx="7874000" cy="49149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Finance</a:t>
            </a:r>
            <a:endParaRPr lang="en-US" dirty="0"/>
          </a:p>
        </p:txBody>
      </p:sp>
      <p:pic>
        <p:nvPicPr>
          <p:cNvPr id="9" name="Picture 8" descr="images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95600" y="1981200"/>
            <a:ext cx="3390900" cy="448642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101</TotalTime>
  <Words>1046</Words>
  <Application>Microsoft Macintosh PowerPoint</Application>
  <PresentationFormat>On-screen Show (4:3)</PresentationFormat>
  <Paragraphs>126</Paragraphs>
  <Slides>21</Slides>
  <Notes>13</Notes>
  <HiddenSlides>0</HiddenSlides>
  <MMClips>0</MMClips>
  <ScaleCrop>false</ScaleCrop>
  <HeadingPairs>
    <vt:vector size="4" baseType="variant">
      <vt:variant>
        <vt:lpstr>Design Template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2" baseType="lpstr">
      <vt:lpstr>Office Theme</vt:lpstr>
      <vt:lpstr>Why We Need a Different Approach to Measuring Socio-Economic Progress</vt:lpstr>
      <vt:lpstr>What are we trying to measure?</vt:lpstr>
      <vt:lpstr>Progress?</vt:lpstr>
      <vt:lpstr>GDP – the hockey stick of history</vt:lpstr>
      <vt:lpstr>What is ‘the economy’?</vt:lpstr>
      <vt:lpstr>Known problems with GDP</vt:lpstr>
      <vt:lpstr>Government</vt:lpstr>
      <vt:lpstr>The informal economy</vt:lpstr>
      <vt:lpstr>Finance</vt:lpstr>
      <vt:lpstr>The welfare wedge</vt:lpstr>
      <vt:lpstr>The intangibles wedge</vt:lpstr>
      <vt:lpstr>Sustainability</vt:lpstr>
      <vt:lpstr>Solutions?</vt:lpstr>
      <vt:lpstr>Alternatives to GDP: ‘happiness’</vt:lpstr>
      <vt:lpstr>Social Progress Indicator - Ireland</vt:lpstr>
      <vt:lpstr>Social Progress Indicator - UK</vt:lpstr>
      <vt:lpstr>Dashboards</vt:lpstr>
      <vt:lpstr>Comprehensive wealth</vt:lpstr>
      <vt:lpstr>Comprehensive wealth comparisons 2005 US$</vt:lpstr>
      <vt:lpstr>What should we measure, and why?</vt:lpstr>
      <vt:lpstr>Slide 21</vt:lpstr>
    </vt:vector>
  </TitlesOfParts>
  <Company/>
  <LinksUpToDate>false</LinksUpToDate>
  <SharedDoc>false</SharedDoc>
  <HyperlinksChanged>false</HyperlinksChanged>
  <AppVersion>12.0256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Why We Need a Different Approach to Measuring Socio-Economic Progress</dc:title>
  <dc:creator>Diane Coyle</dc:creator>
  <cp:lastModifiedBy>Diane Coyle</cp:lastModifiedBy>
  <cp:revision>3</cp:revision>
  <dcterms:created xsi:type="dcterms:W3CDTF">2015-02-11T12:55:39Z</dcterms:created>
  <dcterms:modified xsi:type="dcterms:W3CDTF">2015-02-11T14:36:53Z</dcterms:modified>
</cp:coreProperties>
</file>