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74" r:id="rId12"/>
    <p:sldId id="265" r:id="rId13"/>
    <p:sldId id="276" r:id="rId14"/>
    <p:sldId id="267" r:id="rId15"/>
    <p:sldId id="268" r:id="rId16"/>
    <p:sldId id="275" r:id="rId17"/>
    <p:sldId id="269" r:id="rId18"/>
    <p:sldId id="266" r:id="rId19"/>
    <p:sldId id="277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59252" autoAdjust="0"/>
  </p:normalViewPr>
  <p:slideViewPr>
    <p:cSldViewPr snapToObjects="1">
      <p:cViewPr varScale="1">
        <p:scale>
          <a:sx n="51" d="100"/>
          <a:sy n="5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notesViewPr>
    <p:cSldViewPr snapToObjects="1">
      <p:cViewPr varScale="1">
        <p:scale>
          <a:sx n="63" d="100"/>
          <a:sy n="63" d="100"/>
        </p:scale>
        <p:origin x="-107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BD6-86F7-444F-B480-67ACF2F59DB2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B3AE3-EF7B-724F-9B4E-2780DF3CE8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“Enlightenment thinkers believed that man emancipated by reason would rise to ever greater heights of achievement. The many manifestations of his humanity would be the </a:t>
            </a:r>
            <a:r>
              <a:rPr lang="en-US" b="1" dirty="0" smtClean="0"/>
              <a:t>engines of progress</a:t>
            </a:r>
            <a:r>
              <a:rPr lang="en-US" dirty="0" smtClean="0"/>
              <a:t>: language, community, science, commerce, moral sensibility and government.”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Charles Kenny, Hans </a:t>
            </a:r>
            <a:r>
              <a:rPr lang="en-US" dirty="0" err="1" smtClean="0"/>
              <a:t>Rosling</a:t>
            </a:r>
            <a:r>
              <a:rPr lang="en-US" dirty="0" smtClean="0"/>
              <a:t>, Steven </a:t>
            </a:r>
            <a:r>
              <a:rPr lang="en-US" dirty="0" smtClean="0"/>
              <a:t>Pinker</a:t>
            </a:r>
            <a:r>
              <a:rPr lang="en-US" baseline="0" dirty="0" smtClean="0"/>
              <a:t> – many authors observe march of progress continuing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‘end of growth</a:t>
            </a:r>
            <a:r>
              <a:rPr lang="en-US" dirty="0" smtClean="0"/>
              <a:t>’ narrative disagrees </a:t>
            </a:r>
            <a:r>
              <a:rPr lang="en-US" dirty="0" smtClean="0"/>
              <a:t>– economic limits</a:t>
            </a:r>
            <a:r>
              <a:rPr lang="en-US" baseline="0" dirty="0" smtClean="0"/>
              <a:t> – key element in current disillusionment with idea of progress? No more material needs; depletion of nature; dark side of science &amp; </a:t>
            </a:r>
            <a:r>
              <a:rPr lang="en-US" baseline="0" dirty="0" smtClean="0"/>
              <a:t>technology.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of course, crisis and its aftermath: the boom was unreal, the bust isn’t?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F674-2D23-4748-A4BE-47E8EA6FFF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Happiness </a:t>
            </a:r>
            <a:r>
              <a:rPr lang="en-US" b="1" dirty="0" smtClean="0"/>
              <a:t>is </a:t>
            </a:r>
            <a:r>
              <a:rPr lang="en-US" dirty="0" smtClean="0"/>
              <a:t>correlated with</a:t>
            </a:r>
            <a:r>
              <a:rPr lang="en-US" baseline="0" dirty="0" smtClean="0"/>
              <a:t> GDP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– “genuine saving”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Multi-dimensional</a:t>
            </a:r>
            <a:r>
              <a:rPr lang="en-US" baseline="0" dirty="0" smtClean="0"/>
              <a:t> dashboards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single indicator for media/public debate?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GDP from </a:t>
            </a:r>
            <a:r>
              <a:rPr lang="en-US" dirty="0" err="1" smtClean="0"/>
              <a:t>Maddison’s</a:t>
            </a:r>
            <a:r>
              <a:rPr lang="en-US" dirty="0" smtClean="0"/>
              <a:t> figures – tells the broad story of economic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questions</a:t>
            </a:r>
            <a:r>
              <a:rPr lang="en-US" baseline="0" dirty="0" smtClean="0"/>
              <a:t> posed have changed over the centuries</a:t>
            </a:r>
          </a:p>
          <a:p>
            <a:r>
              <a:rPr lang="en-US" dirty="0" smtClean="0"/>
              <a:t>“The economy” a 20</a:t>
            </a:r>
            <a:r>
              <a:rPr lang="en-US" baseline="30000" dirty="0" smtClean="0"/>
              <a:t>th</a:t>
            </a:r>
            <a:r>
              <a:rPr lang="en-US" dirty="0" smtClean="0"/>
              <a:t> century concept – 1920s and 30s; demands of war</a:t>
            </a:r>
          </a:p>
          <a:p>
            <a:r>
              <a:rPr lang="en-US" dirty="0" smtClean="0"/>
              <a:t>Post-war development of standards</a:t>
            </a:r>
          </a:p>
          <a:p>
            <a:endParaRPr lang="en-US" dirty="0" smtClean="0"/>
          </a:p>
          <a:p>
            <a:r>
              <a:rPr lang="en-US" dirty="0" smtClean="0"/>
              <a:t>Many practical difficulties: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collection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Seasonality</a:t>
            </a:r>
          </a:p>
          <a:p>
            <a:pPr>
              <a:buFont typeface="Arial"/>
              <a:buChar char="•"/>
            </a:pPr>
            <a:r>
              <a:rPr lang="en-US" dirty="0" smtClean="0"/>
              <a:t>Nominal and real – inflation adjustment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Quality adjustment – hedonic price indices</a:t>
            </a:r>
          </a:p>
          <a:p>
            <a:pPr>
              <a:buFont typeface="Arial"/>
              <a:buChar char="•"/>
            </a:pPr>
            <a:r>
              <a:rPr lang="en-US" dirty="0" smtClean="0"/>
              <a:t>Exchange rates &amp; purchasing power parity</a:t>
            </a:r>
          </a:p>
          <a:p>
            <a:pPr>
              <a:buFont typeface="Arial"/>
              <a:buChar char="•"/>
            </a:pPr>
            <a:r>
              <a:rPr lang="en-US" dirty="0" smtClean="0"/>
              <a:t>Base year effects</a:t>
            </a:r>
          </a:p>
          <a:p>
            <a:pPr>
              <a:buFont typeface="Arial"/>
              <a:buChar char="•"/>
            </a:pPr>
            <a:r>
              <a:rPr lang="en-US" dirty="0" smtClean="0"/>
              <a:t>Methodology for key sectors  - finance, government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boundary – what’s in</a:t>
            </a:r>
            <a:r>
              <a:rPr lang="en-US" baseline="0" dirty="0" smtClean="0"/>
              <a:t> a</a:t>
            </a:r>
            <a:r>
              <a:rPr lang="en-US" dirty="0" smtClean="0"/>
              <a:t>nd what’s out?</a:t>
            </a:r>
          </a:p>
          <a:p>
            <a:endParaRPr lang="en-US" dirty="0" smtClean="0"/>
          </a:p>
          <a:p>
            <a:r>
              <a:rPr lang="en-US" dirty="0" smtClean="0"/>
              <a:t>Economic activity</a:t>
            </a:r>
            <a:r>
              <a:rPr lang="en-US" baseline="0" dirty="0" smtClean="0"/>
              <a:t> at market prices – no market in the public sector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Original estimates: output = sum of inputs; productivity growth defined away</a:t>
            </a:r>
          </a:p>
          <a:p>
            <a:r>
              <a:rPr lang="en-US" baseline="0" dirty="0" smtClean="0"/>
              <a:t>Newer approach: try to add up outputs, use market prices to value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Figures driven by nominal expenditure – if cut, looks like either more efficiency or lower quality, impossible to tell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Ambiguities about concept of productivity in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Outside the production boundary – housekeeper paradox</a:t>
            </a:r>
          </a:p>
          <a:p>
            <a:endParaRPr lang="en-US" dirty="0" smtClean="0"/>
          </a:p>
          <a:p>
            <a:r>
              <a:rPr lang="en-US" dirty="0" smtClean="0"/>
              <a:t>Is it valuable or not?</a:t>
            </a:r>
          </a:p>
          <a:p>
            <a:endParaRPr lang="en-US" dirty="0" smtClean="0"/>
          </a:p>
          <a:p>
            <a:r>
              <a:rPr lang="en-US" dirty="0" smtClean="0"/>
              <a:t>Important areas of policy</a:t>
            </a:r>
          </a:p>
          <a:p>
            <a:endParaRPr lang="en-US" dirty="0" smtClean="0"/>
          </a:p>
          <a:p>
            <a:r>
              <a:rPr lang="en-US" dirty="0" smtClean="0"/>
              <a:t>Other voluntary activities now – large chunk of economy? (</a:t>
            </a:r>
            <a:r>
              <a:rPr lang="en-US" dirty="0" err="1" smtClean="0"/>
              <a:t>Wikipedia</a:t>
            </a:r>
            <a:r>
              <a:rPr lang="en-US" dirty="0" smtClean="0"/>
              <a:t>, blogs, Linux,</a:t>
            </a:r>
            <a:r>
              <a:rPr lang="en-US" baseline="0" dirty="0" smtClean="0"/>
              <a:t> “free” goods) – measurement problems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also the gap between measured market activity and society’s welfare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 of the gap – in the</a:t>
            </a:r>
            <a:r>
              <a:rPr lang="en-US" baseline="0" dirty="0" smtClean="0"/>
              <a:t> other direction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Biggest contribution to growth – measures risk taking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at stock of outstanding loans that go to business or even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F674-2D23-4748-A4BE-47E8EA6FFF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exciting new tech not electricity or railways but digital, and we’re starting to get an idea of how radical its effects will be.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can still say some things about it. One of the striking features Is that </a:t>
            </a:r>
            <a:r>
              <a:rPr lang="en-US" dirty="0" smtClean="0"/>
              <a:t>the value being created these days in the economy 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intangibl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ONS shows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material used, literally the mass, of UK economy has been declining</a:t>
            </a:r>
            <a:r>
              <a:rPr lang="en-US" dirty="0" smtClean="0"/>
              <a:t>. But GDP has grown far more.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 doesn’t even capture a lot of the new sources of value. </a:t>
            </a:r>
          </a:p>
          <a:p>
            <a:r>
              <a:rPr lang="en-US" dirty="0" smtClean="0"/>
              <a:t>It doesn’t measure variety at all – ‘more of the same’.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good at measuring innovation – never has been – because they transform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lives. When Nathan Mayer Rothschild developed the tooth abscess that killed him in [year], he’d have paid a lot for an anti-biotic that would now cost a few pounds.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doesn’t measure the value we get as users of all the free activities online – </a:t>
            </a:r>
            <a:r>
              <a:rPr lang="en-US" dirty="0" smtClean="0"/>
              <a:t>blogs, </a:t>
            </a:r>
            <a:r>
              <a:rPr lang="en-US" dirty="0" err="1" smtClean="0"/>
              <a:t>Skype</a:t>
            </a:r>
            <a:r>
              <a:rPr lang="en-US" dirty="0" smtClean="0"/>
              <a:t>, access to info, social networking – nor the </a:t>
            </a:r>
            <a:r>
              <a:rPr lang="en-US" dirty="0" err="1" smtClean="0"/>
              <a:t>listicles</a:t>
            </a:r>
            <a:r>
              <a:rPr lang="en-US" dirty="0" smtClean="0"/>
              <a:t> and trolling either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it’s a ‘more of the same’ and ‘product’ concept – prostitution but not housewives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rebuilding but not the destruction of assets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doesn’t measure the ‘free’ (zero price) activity online, certainly not the value users get out of it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should we think about intangible value – which evaporates overnight – and what </a:t>
            </a:r>
            <a:r>
              <a:rPr lang="en-US" dirty="0" smtClean="0"/>
              <a:t>should we be doing to create more of it?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0A4D-0596-5B41-B44B-4D0B4B5D32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Definition: can the current standard of living be reproduced by future generations?</a:t>
            </a:r>
          </a:p>
          <a:p>
            <a:endParaRPr lang="en-US" dirty="0" smtClean="0"/>
          </a:p>
          <a:p>
            <a:r>
              <a:rPr lang="en-US" dirty="0" smtClean="0"/>
              <a:t>Types of capital </a:t>
            </a:r>
          </a:p>
          <a:p>
            <a:endParaRPr lang="en-US" dirty="0" smtClean="0"/>
          </a:p>
          <a:p>
            <a:r>
              <a:rPr lang="en-US" dirty="0" smtClean="0"/>
              <a:t>National balance sheets</a:t>
            </a:r>
          </a:p>
          <a:p>
            <a:endParaRPr lang="en-US" dirty="0" smtClean="0"/>
          </a:p>
          <a:p>
            <a:r>
              <a:rPr lang="en-US" dirty="0" smtClean="0"/>
              <a:t>Measuring wealth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3AE3-EF7B-724F-9B4E-2780DF3CE8B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E9B5-1F27-3046-8EAF-CD8ED68F919F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7FAD-093F-3C4B-992E-66B176AC1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660066"/>
                </a:solidFill>
              </a:rPr>
              <a:t>Why </a:t>
            </a:r>
            <a:r>
              <a:rPr lang="en-US" sz="3600" dirty="0">
                <a:solidFill>
                  <a:srgbClr val="660066"/>
                </a:solidFill>
              </a:rPr>
              <a:t>We Need a Different Approach to Measuring Socio-Economic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Diane Coyle</a:t>
            </a:r>
          </a:p>
          <a:p>
            <a:r>
              <a:rPr lang="en-US" dirty="0" smtClean="0"/>
              <a:t>University of Manchester</a:t>
            </a:r>
          </a:p>
          <a:p>
            <a:endParaRPr lang="en-US" dirty="0" smtClean="0"/>
          </a:p>
          <a:p>
            <a:r>
              <a:rPr lang="en-US" sz="2000" dirty="0" smtClean="0"/>
              <a:t>17 February 2015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welfare wedge</a:t>
            </a:r>
            <a:endParaRPr lang="en-US" dirty="0"/>
          </a:p>
        </p:txBody>
      </p:sp>
      <p:pic>
        <p:nvPicPr>
          <p:cNvPr id="3" name="Picture 2" descr="Skyp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878" y="4198938"/>
            <a:ext cx="5254922" cy="2320924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17638"/>
            <a:ext cx="4966607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erialaccount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17638"/>
            <a:ext cx="6858000" cy="51551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intangibles wedge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7" name="Content Placeholder 6" descr="_65253310_zmiv221o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40" r="-11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Solutions?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GDP: ‘happiness’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17638"/>
            <a:ext cx="6477000" cy="469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Progress Indicator - Ireland</a:t>
            </a:r>
            <a:endParaRPr lang="en-US" dirty="0"/>
          </a:p>
        </p:txBody>
      </p:sp>
      <p:pic>
        <p:nvPicPr>
          <p:cNvPr id="4" name="Content Placeholder 3" descr="SPI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032" r="-20032"/>
          <a:stretch>
            <a:fillRect/>
          </a:stretch>
        </p:blipFill>
        <p:spPr>
          <a:xfrm>
            <a:off x="457200" y="1600200"/>
            <a:ext cx="900608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Progress Indicator - UK</a:t>
            </a:r>
            <a:endParaRPr lang="en-US" dirty="0"/>
          </a:p>
        </p:txBody>
      </p:sp>
      <p:pic>
        <p:nvPicPr>
          <p:cNvPr id="4" name="Content Placeholder 3" descr="UK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528" r="-20528"/>
          <a:stretch>
            <a:fillRect/>
          </a:stretch>
        </p:blipFill>
        <p:spPr>
          <a:xfrm>
            <a:off x="0" y="1417638"/>
            <a:ext cx="9199484" cy="5059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OECD commentary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In Ireland,</a:t>
            </a:r>
            <a:r>
              <a:rPr lang="en-US" b="1" dirty="0" smtClean="0"/>
              <a:t> the average household net-adjusted disposable income per capita is 23 721 USD a year</a:t>
            </a:r>
            <a:r>
              <a:rPr lang="en-US" dirty="0" smtClean="0"/>
              <a:t>, less than the OECD average of 23 938 USD a year. But there is a considerable gap between the richest and poorest – the top 20% of the population earn more than five times as much as the bottom 20%</a:t>
            </a:r>
          </a:p>
          <a:p>
            <a:r>
              <a:rPr lang="en-US" dirty="0" smtClean="0"/>
              <a:t>In Ireland, </a:t>
            </a:r>
            <a:r>
              <a:rPr lang="en-US" b="1" dirty="0" smtClean="0"/>
              <a:t>73% of adults aged 25-64 have earned the equivalent of a high-school degree</a:t>
            </a:r>
            <a:r>
              <a:rPr lang="en-US" dirty="0" smtClean="0"/>
              <a:t>, close to the OECD average of 75%. In contrast to the overall OECD experience, more women have graduated high school than men, as 70% of men have successfully completed high-school compared with 76% of women. In terms of the quality of its education system, </a:t>
            </a:r>
            <a:r>
              <a:rPr lang="en-US" b="1" dirty="0" smtClean="0"/>
              <a:t>the average student scored 516 in reading literacy, </a:t>
            </a:r>
            <a:r>
              <a:rPr lang="en-US" b="1" dirty="0" err="1" smtClean="0"/>
              <a:t>maths</a:t>
            </a:r>
            <a:r>
              <a:rPr lang="en-US" b="1" dirty="0" smtClean="0"/>
              <a:t> and science in the OECD’s Programme for International Student Assessment (PISA)</a:t>
            </a:r>
            <a:r>
              <a:rPr lang="en-US" dirty="0" smtClean="0"/>
              <a:t>, above the OECD average of 497. On average in Ireland,</a:t>
            </a:r>
            <a:r>
              <a:rPr lang="en-US" b="1" dirty="0" smtClean="0"/>
              <a:t> girls outperformed boys by 3 points</a:t>
            </a:r>
            <a:r>
              <a:rPr lang="en-US" dirty="0" smtClean="0"/>
              <a:t>, less than the average OECD gap of 8 points.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Some BLI components</a:t>
            </a:r>
            <a:endParaRPr lang="en-US" dirty="0"/>
          </a:p>
        </p:txBody>
      </p:sp>
      <p:pic>
        <p:nvPicPr>
          <p:cNvPr id="8" name="Content Placeholder 7" descr="BLI.tif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32106" r="-321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 wealth</a:t>
            </a:r>
            <a:endParaRPr lang="en-US" dirty="0"/>
          </a:p>
        </p:txBody>
      </p:sp>
      <p:pic>
        <p:nvPicPr>
          <p:cNvPr id="4" name="Content Placeholder 3" descr="wealth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5060" r="-250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wealth comparisons</a:t>
            </a:r>
            <a:br>
              <a:rPr lang="en-US" dirty="0" smtClean="0"/>
            </a:br>
            <a:r>
              <a:rPr lang="en-US" sz="2000" dirty="0" smtClean="0"/>
              <a:t>2005 US$</a:t>
            </a:r>
            <a:endParaRPr lang="en-US" dirty="0"/>
          </a:p>
        </p:txBody>
      </p:sp>
      <p:pic>
        <p:nvPicPr>
          <p:cNvPr id="4" name="Content Placeholder 3" descr="Compw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3603" r="-360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What are we trying to measure?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</a:t>
            </a:r>
            <a:r>
              <a:rPr lang="en-US" dirty="0" smtClean="0"/>
              <a:t>we measure,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different aims: </a:t>
            </a:r>
            <a:r>
              <a:rPr lang="en-US" u="sng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kinds of measurement</a:t>
            </a:r>
          </a:p>
          <a:p>
            <a:endParaRPr lang="en-US" dirty="0" smtClean="0"/>
          </a:p>
          <a:p>
            <a:r>
              <a:rPr lang="en-US" dirty="0" smtClean="0"/>
              <a:t>Economic activity</a:t>
            </a:r>
          </a:p>
          <a:p>
            <a:pPr lvl="2">
              <a:buNone/>
            </a:pPr>
            <a:r>
              <a:rPr lang="en-US" dirty="0" smtClean="0"/>
              <a:t>GDP?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Social welfare</a:t>
            </a:r>
          </a:p>
          <a:p>
            <a:pPr lvl="2">
              <a:buNone/>
            </a:pPr>
            <a:r>
              <a:rPr lang="en-US" dirty="0" smtClean="0"/>
              <a:t>Dashboards?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Sustainability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Assets – change in comprehensive wealth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101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405862" cy="5257800"/>
          </a:xfrm>
          <a:prstGeom prst="rect">
            <a:avLst/>
          </a:prstGeom>
        </p:spPr>
      </p:pic>
      <p:pic>
        <p:nvPicPr>
          <p:cNvPr id="3" name="Picture 2" descr="j94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38200"/>
            <a:ext cx="3476232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!Br6v(CQ!2k~$(KGrHqYOKiIEvP!U!IcrBL1wm38D8Q~~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88" y="1600200"/>
            <a:ext cx="4278312" cy="442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– the hockey stick of history</a:t>
            </a:r>
            <a:endParaRPr lang="en-US" dirty="0"/>
          </a:p>
        </p:txBody>
      </p:sp>
      <p:pic>
        <p:nvPicPr>
          <p:cNvPr id="3" name="Picture 2" descr="hockeystic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41513"/>
            <a:ext cx="7048500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‘the economy’?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can be taxed to pay for wars?</a:t>
            </a:r>
          </a:p>
          <a:p>
            <a:r>
              <a:rPr lang="en-US" dirty="0" smtClean="0"/>
              <a:t>What can be traded to increase national wealth?</a:t>
            </a:r>
          </a:p>
          <a:p>
            <a:r>
              <a:rPr lang="en-US" dirty="0" smtClean="0"/>
              <a:t>Agriculture; manufacturing</a:t>
            </a:r>
          </a:p>
          <a:p>
            <a:r>
              <a:rPr lang="en-US" dirty="0" smtClean="0"/>
              <a:t>How much spare capacity? GDP=C+I+G+(X-M)</a:t>
            </a:r>
            <a:endParaRPr lang="en-US" dirty="0"/>
          </a:p>
        </p:txBody>
      </p:sp>
      <p:pic>
        <p:nvPicPr>
          <p:cNvPr id="5" name="Content Placeholder 4" descr="Women_aluminum_shells_wwi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8943" b="-18943"/>
          <a:stretch>
            <a:fillRect/>
          </a:stretch>
        </p:blipFill>
        <p:spPr>
          <a:xfrm>
            <a:off x="4648200" y="10668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Known problems with GDP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3" name="Picture 2" descr="Hospital-ward-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5000"/>
            <a:ext cx="6876522" cy="412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informal economy</a:t>
            </a:r>
            <a:endParaRPr lang="en-US" dirty="0"/>
          </a:p>
        </p:txBody>
      </p:sp>
      <p:pic>
        <p:nvPicPr>
          <p:cNvPr id="3" name="Picture 2" descr="housewife_252370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417638"/>
            <a:ext cx="7874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81200"/>
            <a:ext cx="3390900" cy="448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1046</Words>
  <Application>Microsoft Macintosh PowerPoint</Application>
  <PresentationFormat>On-screen Show (4:3)</PresentationFormat>
  <Paragraphs>126</Paragraphs>
  <Slides>21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Why We Need a Different Approach to Measuring Socio-Economic Progress</vt:lpstr>
      <vt:lpstr>What are we trying to measure?</vt:lpstr>
      <vt:lpstr>Progress?</vt:lpstr>
      <vt:lpstr>GDP – the hockey stick of history</vt:lpstr>
      <vt:lpstr>What is ‘the economy’?</vt:lpstr>
      <vt:lpstr>Known problems with GDP</vt:lpstr>
      <vt:lpstr>Government</vt:lpstr>
      <vt:lpstr>The informal economy</vt:lpstr>
      <vt:lpstr>Finance</vt:lpstr>
      <vt:lpstr>The welfare wedge</vt:lpstr>
      <vt:lpstr>The intangibles wedge</vt:lpstr>
      <vt:lpstr>Sustainability</vt:lpstr>
      <vt:lpstr>Solutions?</vt:lpstr>
      <vt:lpstr>Alternatives to GDP: ‘happiness’</vt:lpstr>
      <vt:lpstr>Social Progress Indicator - Ireland</vt:lpstr>
      <vt:lpstr>Social Progress Indicator - UK</vt:lpstr>
      <vt:lpstr>Dashboards</vt:lpstr>
      <vt:lpstr>Comprehensive wealth</vt:lpstr>
      <vt:lpstr>Comprehensive wealth comparisons 2005 US$</vt:lpstr>
      <vt:lpstr>What should we measure, and why?</vt:lpstr>
      <vt:lpstr>Slide 21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Need a Different Approach to Measuring Socio-Economic Progress</dc:title>
  <dc:creator>Diane Coyle</dc:creator>
  <cp:lastModifiedBy>Diane Coyle</cp:lastModifiedBy>
  <cp:revision>3</cp:revision>
  <dcterms:created xsi:type="dcterms:W3CDTF">2015-02-11T12:55:39Z</dcterms:created>
  <dcterms:modified xsi:type="dcterms:W3CDTF">2015-02-11T14:36:53Z</dcterms:modified>
</cp:coreProperties>
</file>